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71" r:id="rId14"/>
    <p:sldId id="269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279" r:id="rId23"/>
    <p:sldId id="270" r:id="rId24"/>
    <p:sldId id="281" r:id="rId25"/>
    <p:sldId id="291" r:id="rId26"/>
    <p:sldId id="283" r:id="rId27"/>
    <p:sldId id="282" r:id="rId28"/>
    <p:sldId id="284" r:id="rId29"/>
    <p:sldId id="285" r:id="rId30"/>
    <p:sldId id="286" r:id="rId31"/>
    <p:sldId id="287" r:id="rId32"/>
    <p:sldId id="289" r:id="rId33"/>
    <p:sldId id="290" r:id="rId34"/>
    <p:sldId id="295" r:id="rId35"/>
    <p:sldId id="293" r:id="rId36"/>
    <p:sldId id="292" r:id="rId37"/>
    <p:sldId id="297" r:id="rId38"/>
    <p:sldId id="296" r:id="rId39"/>
    <p:sldId id="294" r:id="rId4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.png>
</file>

<file path=ppt/media/image40.jpg>
</file>

<file path=ppt/media/image41.jpeg>
</file>

<file path=ppt/media/image42.gif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6484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4637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6631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280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7341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9284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11030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1767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469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40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592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77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78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9695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7099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320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11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4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E176-146E-4F1E-BCCE-E46272DCA095}" type="datetimeFigureOut">
              <a:rPr lang="es-AR" smtClean="0"/>
              <a:t>26/05/2022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D1137-7F4D-46D2-9B0A-67C18959EDA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437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fft_6uKg4g7DuKFp6WpEY4KCkab74CwTH_rxveGGpW1zIy1Q/viewform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>
            <a:spLocks noGrp="1"/>
          </p:cNvSpPr>
          <p:nvPr>
            <p:ph type="subTitle" idx="1"/>
          </p:nvPr>
        </p:nvSpPr>
        <p:spPr>
          <a:xfrm>
            <a:off x="334851" y="1648495"/>
            <a:ext cx="11011438" cy="3631843"/>
          </a:xfrm>
        </p:spPr>
        <p:txBody>
          <a:bodyPr>
            <a:noAutofit/>
          </a:bodyPr>
          <a:lstStyle/>
          <a:p>
            <a:pPr algn="ctr"/>
            <a:r>
              <a:rPr lang="es-AR" sz="2800" dirty="0" smtClean="0">
                <a:solidFill>
                  <a:schemeClr val="bg1"/>
                </a:solidFill>
              </a:rPr>
              <a:t>APRENDIZAJE PROFUNDO</a:t>
            </a:r>
          </a:p>
          <a:p>
            <a:pPr algn="ctr"/>
            <a:endParaRPr lang="es-AR" sz="2800" dirty="0" smtClean="0">
              <a:solidFill>
                <a:schemeClr val="bg1"/>
              </a:solidFill>
            </a:endParaRPr>
          </a:p>
          <a:p>
            <a:pPr algn="ctr"/>
            <a:r>
              <a:rPr lang="es-AR" sz="2800" dirty="0" smtClean="0">
                <a:solidFill>
                  <a:schemeClr val="bg1"/>
                </a:solidFill>
              </a:rPr>
              <a:t>CLASE 5</a:t>
            </a:r>
          </a:p>
          <a:p>
            <a:pPr algn="ctr"/>
            <a:endParaRPr lang="es-AR" sz="2800" dirty="0" smtClean="0">
              <a:solidFill>
                <a:schemeClr val="bg1"/>
              </a:solidFill>
            </a:endParaRPr>
          </a:p>
          <a:p>
            <a:pPr algn="ctr"/>
            <a:r>
              <a:rPr lang="es-AR" sz="2800" dirty="0" smtClean="0">
                <a:solidFill>
                  <a:schemeClr val="bg1"/>
                </a:solidFill>
              </a:rPr>
              <a:t>Redes Neuronales </a:t>
            </a:r>
            <a:r>
              <a:rPr lang="es-AR" sz="2800" dirty="0" err="1" smtClean="0">
                <a:solidFill>
                  <a:schemeClr val="bg1"/>
                </a:solidFill>
              </a:rPr>
              <a:t>Convolucionales</a:t>
            </a:r>
            <a:r>
              <a:rPr lang="es-AR" sz="28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800" dirty="0" err="1" smtClean="0">
                <a:solidFill>
                  <a:schemeClr val="bg1"/>
                </a:solidFill>
              </a:rPr>
              <a:t>Convolutional</a:t>
            </a:r>
            <a:r>
              <a:rPr lang="es-AR" sz="2800" dirty="0" smtClean="0">
                <a:solidFill>
                  <a:schemeClr val="bg1"/>
                </a:solidFill>
              </a:rPr>
              <a:t> Neural Network (CNN)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20508" y="6357838"/>
            <a:ext cx="5868168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 smtClean="0">
                <a:solidFill>
                  <a:schemeClr val="bg1"/>
                </a:solidFill>
              </a:rPr>
              <a:t>Docente: Dr. Ing. Marcos Uriel Maillot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9335341" y="6357838"/>
            <a:ext cx="2856659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 smtClean="0">
                <a:solidFill>
                  <a:schemeClr val="bg1"/>
                </a:solidFill>
              </a:rPr>
              <a:t>Mayo 2021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875763" y="312361"/>
            <a:ext cx="10972800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Carrera de Especialización en Inteligencia </a:t>
            </a:r>
            <a:r>
              <a:rPr lang="es-AR" dirty="0" smtClean="0">
                <a:solidFill>
                  <a:schemeClr val="bg1"/>
                </a:solidFill>
              </a:rPr>
              <a:t>Artificial - 4ta cohorte 2021</a:t>
            </a:r>
            <a:endParaRPr lang="es-A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8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51408" y="1012857"/>
            <a:ext cx="6012250" cy="3748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CONVOLUCIÓN – </a:t>
            </a:r>
            <a:r>
              <a:rPr lang="es-AR" dirty="0" err="1" smtClean="0">
                <a:solidFill>
                  <a:schemeClr val="bg1"/>
                </a:solidFill>
              </a:rPr>
              <a:t>zero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padding</a:t>
            </a:r>
            <a:endParaRPr lang="es-AR" dirty="0" smtClean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ubtitle 1"/>
              <p:cNvSpPr txBox="1">
                <a:spLocks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 smtClean="0">
                    <a:solidFill>
                      <a:schemeClr val="bg1"/>
                    </a:solidFill>
                  </a:rPr>
                  <a:t>valid</a:t>
                </a:r>
                <a:r>
                  <a:rPr lang="es-AR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no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, resultado reducido tal cual se vio.</a:t>
                </a:r>
                <a:endParaRPr lang="es-AR" b="1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  <a:blipFill rotWithShape="0">
                <a:blip r:embed="rId2"/>
                <a:stretch>
                  <a:fillRect t="-1666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ubtitle 1"/>
              <p:cNvSpPr txBox="1">
                <a:spLocks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 smtClean="0">
                    <a:solidFill>
                      <a:schemeClr val="bg1"/>
                    </a:solidFill>
                  </a:rPr>
                  <a:t>same</a:t>
                </a:r>
                <a:r>
                  <a:rPr lang="es-AR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</a:t>
                </a:r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se agregan ceros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sea del mismo tamaño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.</a:t>
                </a:r>
                <a:endParaRPr lang="es-AR" b="1" dirty="0">
                  <a:solidFill>
                    <a:schemeClr val="bg1"/>
                  </a:solidFill>
                </a:endParaRPr>
              </a:p>
              <a:p>
                <a:endParaRPr lang="es-AR" b="1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  <a:blipFill rotWithShape="0">
                <a:blip r:embed="rId3"/>
                <a:stretch>
                  <a:fillRect t="-1684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ubtitle 1"/>
              <p:cNvSpPr txBox="1">
                <a:spLocks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smtClean="0">
                    <a:solidFill>
                      <a:schemeClr val="bg1"/>
                    </a:solidFill>
                  </a:rPr>
                  <a:t>full </a:t>
                </a:r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el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s-AR" b="1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entre completo.</a:t>
                </a:r>
                <a:endParaRPr lang="es-AR" b="1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  <a:blipFill rotWithShape="0">
                <a:blip r:embed="rId4"/>
                <a:stretch>
                  <a:fillRect t="-18182" b="-795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valid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same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full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972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4" y="372682"/>
            <a:ext cx="8226140" cy="61159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029" y="6488668"/>
            <a:ext cx="89933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b="1" dirty="0">
                <a:solidFill>
                  <a:schemeClr val="bg1"/>
                </a:solidFill>
              </a:rPr>
              <a:t>https://numbersmithy.com/2d-and-3d-convolutions-using-numpy/</a:t>
            </a: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136219" y="3138465"/>
            <a:ext cx="1933735" cy="1367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ventajas</a:t>
            </a:r>
          </a:p>
          <a:p>
            <a:r>
              <a:rPr lang="es-AR" dirty="0" smtClean="0">
                <a:solidFill>
                  <a:schemeClr val="bg1"/>
                </a:solidFill>
              </a:rPr>
              <a:t>desventajas</a:t>
            </a:r>
          </a:p>
        </p:txBody>
      </p:sp>
    </p:spTree>
    <p:extLst>
      <p:ext uri="{BB962C8B-B14F-4D97-AF65-F5344CB8AC3E}">
        <p14:creationId xmlns:p14="http://schemas.microsoft.com/office/powerpoint/2010/main" val="280881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1151668" y="934816"/>
            <a:ext cx="5762305" cy="441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Arquitectura típica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983" y="734868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Entonces… 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¿Dónde está la ventaja de usar CNN?</a:t>
            </a:r>
          </a:p>
        </p:txBody>
      </p:sp>
      <p:sp>
        <p:nvSpPr>
          <p:cNvPr id="2" name="Rectangle 1"/>
          <p:cNvSpPr/>
          <p:nvPr/>
        </p:nvSpPr>
        <p:spPr>
          <a:xfrm>
            <a:off x="389965" y="2333685"/>
            <a:ext cx="1144344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400" dirty="0" err="1" smtClean="0">
                <a:solidFill>
                  <a:schemeClr val="bg1"/>
                </a:solidFill>
              </a:rPr>
              <a:t>sparse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  <a:r>
              <a:rPr lang="es-AR" sz="2400" dirty="0" err="1" smtClean="0">
                <a:solidFill>
                  <a:schemeClr val="bg1"/>
                </a:solidFill>
              </a:rPr>
              <a:t>interaction</a:t>
            </a:r>
            <a:r>
              <a:rPr lang="es-AR" sz="2400" dirty="0" smtClean="0">
                <a:solidFill>
                  <a:schemeClr val="bg1"/>
                </a:solidFill>
              </a:rPr>
              <a:t> / </a:t>
            </a:r>
            <a:r>
              <a:rPr lang="es-AR" sz="2400" dirty="0" err="1" smtClean="0">
                <a:solidFill>
                  <a:schemeClr val="bg1"/>
                </a:solidFill>
              </a:rPr>
              <a:t>sparse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  <a:r>
              <a:rPr lang="es-AR" sz="2400" dirty="0" err="1" smtClean="0">
                <a:solidFill>
                  <a:schemeClr val="bg1"/>
                </a:solidFill>
              </a:rPr>
              <a:t>conectivity</a:t>
            </a:r>
            <a:r>
              <a:rPr lang="es-AR" sz="2400" dirty="0" smtClean="0">
                <a:solidFill>
                  <a:schemeClr val="bg1"/>
                </a:solidFill>
              </a:rPr>
              <a:t> o </a:t>
            </a:r>
            <a:r>
              <a:rPr lang="es-AR" sz="2400" dirty="0" err="1" smtClean="0">
                <a:solidFill>
                  <a:schemeClr val="bg1"/>
                </a:solidFill>
              </a:rPr>
              <a:t>sparse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  <a:r>
              <a:rPr lang="es-AR" sz="2400" dirty="0" err="1" smtClean="0">
                <a:solidFill>
                  <a:schemeClr val="bg1"/>
                </a:solidFill>
              </a:rPr>
              <a:t>weight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400" dirty="0" err="1" smtClean="0">
                <a:solidFill>
                  <a:schemeClr val="bg1"/>
                </a:solidFill>
              </a:rPr>
              <a:t>sparse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  <a:r>
              <a:rPr lang="es-AR" sz="24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escaso</a:t>
            </a:r>
            <a:endParaRPr lang="es-AR" sz="2400" dirty="0" smtClean="0">
              <a:solidFill>
                <a:schemeClr val="bg1"/>
              </a:solidFill>
            </a:endParaRPr>
          </a:p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El KERNEL es de dimensiones muy inferiores al tamaño de la imagen (INPUT) a procesar.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El uso de un KERNEL permite tener interacciones locales de entradas con sus respectivas salidas.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Las dimensiones del KERNEL indicarán cuanta “vecindad” analizan en cada posición donde sea evaluado.</a:t>
            </a:r>
          </a:p>
          <a:p>
            <a:pPr marL="285750" indent="-285750">
              <a:buFontTx/>
              <a:buChar char="-"/>
            </a:pPr>
            <a:endParaRPr lang="es-A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80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694" y="2149476"/>
            <a:ext cx="7555749" cy="3551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915927" y="1687811"/>
            <a:ext cx="20072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S[i] </a:t>
            </a:r>
            <a:r>
              <a:rPr lang="es-AR" sz="2400" b="1" dirty="0" smtClean="0">
                <a:solidFill>
                  <a:schemeClr val="bg1"/>
                </a:solidFill>
              </a:rPr>
              <a:t>- output</a:t>
            </a:r>
            <a:endParaRPr lang="es-AR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6915927" y="5883325"/>
            <a:ext cx="181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x[i]</a:t>
            </a:r>
            <a:r>
              <a:rPr lang="es-AR" sz="2400" b="1" dirty="0" smtClean="0">
                <a:solidFill>
                  <a:schemeClr val="bg1"/>
                </a:solidFill>
              </a:rPr>
              <a:t> - input</a:t>
            </a:r>
            <a:endParaRPr lang="es-AR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919611" y="1971840"/>
            <a:ext cx="1996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K[i</a:t>
            </a:r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s-AR" sz="2400" b="1" dirty="0" smtClean="0">
                <a:solidFill>
                  <a:schemeClr val="bg1"/>
                </a:solidFill>
              </a:rPr>
              <a:t>- </a:t>
            </a:r>
            <a:r>
              <a:rPr lang="es-AR" sz="2400" b="1" dirty="0" err="1" smtClean="0">
                <a:solidFill>
                  <a:schemeClr val="bg1"/>
                </a:solidFill>
              </a:rPr>
              <a:t>kernel</a:t>
            </a:r>
            <a:endParaRPr lang="es-AR" sz="2400" b="1" dirty="0"/>
          </a:p>
        </p:txBody>
      </p:sp>
      <p:sp>
        <p:nvSpPr>
          <p:cNvPr id="5" name="Oval 4"/>
          <p:cNvSpPr/>
          <p:nvPr/>
        </p:nvSpPr>
        <p:spPr>
          <a:xfrm>
            <a:off x="1596789" y="268540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Oval 9"/>
          <p:cNvSpPr/>
          <p:nvPr/>
        </p:nvSpPr>
        <p:spPr>
          <a:xfrm>
            <a:off x="1596790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Oval 11"/>
          <p:cNvSpPr/>
          <p:nvPr/>
        </p:nvSpPr>
        <p:spPr>
          <a:xfrm>
            <a:off x="2747047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Oval 12"/>
          <p:cNvSpPr/>
          <p:nvPr/>
        </p:nvSpPr>
        <p:spPr>
          <a:xfrm>
            <a:off x="446533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5" name="Straight Arrow Connector 14"/>
          <p:cNvCxnSpPr>
            <a:stCxn id="10" idx="0"/>
            <a:endCxn id="5" idx="4"/>
          </p:cNvCxnSpPr>
          <p:nvPr/>
        </p:nvCxnSpPr>
        <p:spPr>
          <a:xfrm flipH="1" flipV="1">
            <a:off x="2006925" y="3465329"/>
            <a:ext cx="1" cy="7880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0"/>
            <a:endCxn id="5" idx="5"/>
          </p:cNvCxnSpPr>
          <p:nvPr/>
        </p:nvCxnSpPr>
        <p:spPr>
          <a:xfrm flipH="1" flipV="1">
            <a:off x="2296934" y="3351111"/>
            <a:ext cx="860249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0"/>
            <a:endCxn id="5" idx="3"/>
          </p:cNvCxnSpPr>
          <p:nvPr/>
        </p:nvCxnSpPr>
        <p:spPr>
          <a:xfrm flipV="1">
            <a:off x="856669" y="3351111"/>
            <a:ext cx="860246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73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vs</a:t>
            </a:r>
          </a:p>
          <a:p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fully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conected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965" y="1063605"/>
            <a:ext cx="5121832" cy="24076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965" y="4010335"/>
            <a:ext cx="5121832" cy="2547414"/>
          </a:xfrm>
          <a:prstGeom prst="rect">
            <a:avLst/>
          </a:prstGeom>
        </p:spPr>
      </p:pic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539695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Visto desde la salida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23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vs</a:t>
            </a:r>
          </a:p>
          <a:p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fully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conected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741402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Visto desde la entrada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545" y="1155747"/>
            <a:ext cx="5429250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546" y="4047268"/>
            <a:ext cx="5429250" cy="2505091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42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in </a:t>
            </a:r>
            <a:r>
              <a:rPr lang="es-AR" sz="3200" b="1" dirty="0" err="1" smtClean="0">
                <a:solidFill>
                  <a:srgbClr val="FF0000"/>
                </a:solidFill>
              </a:rPr>
              <a:t>deep</a:t>
            </a:r>
            <a:r>
              <a:rPr lang="es-AR" sz="3200" b="1" dirty="0" smtClean="0">
                <a:solidFill>
                  <a:srgbClr val="FF0000"/>
                </a:solidFill>
              </a:rPr>
              <a:t> CNN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122" y="1847312"/>
            <a:ext cx="6894419" cy="4036057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03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3789333" y="1155747"/>
            <a:ext cx="4526249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sharing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008030"/>
            <a:ext cx="10502153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El uso de un mismo KERNEL para una capa dada, implica que los parámetros (pesos sinápticos </a:t>
            </a:r>
            <a:r>
              <a:rPr lang="es-AR" sz="32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s-AR" sz="3200" i="1" baseline="-250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s-AR" sz="2400" dirty="0" smtClean="0">
                <a:solidFill>
                  <a:schemeClr val="bg1"/>
                </a:solidFill>
              </a:rPr>
              <a:t>) se comparten.</a:t>
            </a: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Esto permite optimizar dicho KERNEL para que sea capaz de detectar </a:t>
            </a:r>
            <a:r>
              <a:rPr lang="es-AR" sz="2400" b="1" dirty="0" smtClean="0">
                <a:solidFill>
                  <a:schemeClr val="bg1"/>
                </a:solidFill>
              </a:rPr>
              <a:t>algo específico</a:t>
            </a:r>
            <a:r>
              <a:rPr lang="es-AR" sz="2400" dirty="0" smtClean="0">
                <a:solidFill>
                  <a:schemeClr val="bg1"/>
                </a:solidFill>
              </a:rPr>
              <a:t> (un borde por ejemplo).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De esta manera, el KERNEL entrenado, será capaz de detectar </a:t>
            </a:r>
            <a:r>
              <a:rPr lang="es-AR" sz="2400" b="1" dirty="0" smtClean="0">
                <a:solidFill>
                  <a:schemeClr val="bg1"/>
                </a:solidFill>
              </a:rPr>
              <a:t>algo específico</a:t>
            </a:r>
            <a:r>
              <a:rPr lang="es-AR" sz="2400" dirty="0" smtClean="0">
                <a:solidFill>
                  <a:schemeClr val="bg1"/>
                </a:solidFill>
              </a:rPr>
              <a:t> en cualquier lugar donde se aplique el KERNEL en la foto de entrada (INPUT).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25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sharing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dirty="0" smtClean="0">
                <a:solidFill>
                  <a:schemeClr val="bg1"/>
                </a:solidFill>
              </a:rPr>
              <a:t>“</a:t>
            </a:r>
            <a:r>
              <a:rPr lang="es-AR" sz="2800" i="1" dirty="0" smtClean="0">
                <a:solidFill>
                  <a:schemeClr val="bg1"/>
                </a:solidFill>
              </a:rPr>
              <a:t>…detectar </a:t>
            </a:r>
            <a:r>
              <a:rPr lang="es-AR" sz="2800" b="1" i="1" dirty="0">
                <a:solidFill>
                  <a:schemeClr val="bg1"/>
                </a:solidFill>
              </a:rPr>
              <a:t>algo específico</a:t>
            </a:r>
            <a:r>
              <a:rPr lang="es-AR" sz="2800" i="1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</a:rPr>
              <a:t>en cualquier lugar donde se aplique el KERNEL </a:t>
            </a:r>
            <a:r>
              <a:rPr lang="es-AR" sz="2800" i="1" dirty="0" smtClean="0">
                <a:solidFill>
                  <a:schemeClr val="bg1"/>
                </a:solidFill>
              </a:rPr>
              <a:t>…”</a:t>
            </a:r>
            <a:endParaRPr lang="es-AR" sz="3200" b="1" i="1" dirty="0" smtClean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291365"/>
            <a:ext cx="105021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Esa propiedad se llama </a:t>
            </a:r>
            <a:r>
              <a:rPr lang="es-AR" sz="2400" b="1" dirty="0" err="1" smtClean="0">
                <a:solidFill>
                  <a:schemeClr val="bg1"/>
                </a:solidFill>
              </a:rPr>
              <a:t>equivariancia</a:t>
            </a:r>
            <a:r>
              <a:rPr lang="es-AR" sz="2400" b="1" dirty="0" smtClean="0">
                <a:solidFill>
                  <a:schemeClr val="bg1"/>
                </a:solidFill>
              </a:rPr>
              <a:t> a la traslación</a:t>
            </a:r>
            <a:r>
              <a:rPr lang="es-AR" sz="2400" dirty="0" smtClean="0">
                <a:solidFill>
                  <a:schemeClr val="bg1"/>
                </a:solidFill>
              </a:rPr>
              <a:t> (</a:t>
            </a:r>
            <a:r>
              <a:rPr lang="es-AR" sz="2400" b="1" dirty="0" err="1" smtClean="0">
                <a:solidFill>
                  <a:srgbClr val="FF0000"/>
                </a:solidFill>
              </a:rPr>
              <a:t>translation</a:t>
            </a:r>
            <a:r>
              <a:rPr lang="es-AR" sz="2400" dirty="0" smtClean="0">
                <a:solidFill>
                  <a:srgbClr val="FF0000"/>
                </a:solidFill>
              </a:rPr>
              <a:t> </a:t>
            </a:r>
            <a:r>
              <a:rPr lang="es-AR" sz="2400" b="1" dirty="0" err="1" smtClean="0">
                <a:solidFill>
                  <a:srgbClr val="FF0000"/>
                </a:solidFill>
              </a:rPr>
              <a:t>equivariance</a:t>
            </a:r>
            <a:r>
              <a:rPr lang="es-AR" sz="2400" dirty="0" smtClean="0">
                <a:solidFill>
                  <a:schemeClr val="bg1"/>
                </a:solidFill>
              </a:rPr>
              <a:t>) y es natural de la </a:t>
            </a:r>
            <a:r>
              <a:rPr lang="es-AR" sz="2400" dirty="0" err="1" smtClean="0">
                <a:solidFill>
                  <a:schemeClr val="bg1"/>
                </a:solidFill>
              </a:rPr>
              <a:t>convolución</a:t>
            </a:r>
            <a:r>
              <a:rPr lang="es-AR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95" y="3553605"/>
            <a:ext cx="9144000" cy="2886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6829" y="6476033"/>
            <a:ext cx="121576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https://towardsdatascience.com/translational-invariance-vs-translational-equivariance-f9fbc8fca63a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99832" y="3451538"/>
            <a:ext cx="1326720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39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!</a:t>
            </a:r>
            <a:endParaRPr lang="en-US" sz="239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24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123620"/>
              </p:ext>
            </p:extLst>
          </p:nvPr>
        </p:nvGraphicFramePr>
        <p:xfrm>
          <a:off x="6954157" y="3598541"/>
          <a:ext cx="4896000" cy="247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 smtClean="0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59657" y="0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Redes Neuronales </a:t>
            </a:r>
            <a:r>
              <a:rPr lang="es-AR" sz="3200" dirty="0" err="1" smtClean="0">
                <a:solidFill>
                  <a:schemeClr val="bg1"/>
                </a:solidFill>
              </a:rPr>
              <a:t>Convolucionales</a:t>
            </a:r>
            <a:r>
              <a:rPr lang="es-AR" sz="32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3200" dirty="0" err="1" smtClean="0">
                <a:solidFill>
                  <a:schemeClr val="bg1"/>
                </a:solidFill>
              </a:rPr>
              <a:t>Convolutional</a:t>
            </a:r>
            <a:r>
              <a:rPr lang="es-AR" sz="3200" dirty="0" smtClean="0">
                <a:solidFill>
                  <a:schemeClr val="bg1"/>
                </a:solidFill>
              </a:rPr>
              <a:t>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287933" y="1521821"/>
            <a:ext cx="930601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 smtClean="0">
                <a:solidFill>
                  <a:schemeClr val="bg1"/>
                </a:solidFill>
              </a:rPr>
              <a:t>Red neuronal </a:t>
            </a:r>
            <a:r>
              <a:rPr lang="es-AR" sz="2800" b="1" dirty="0" smtClean="0">
                <a:solidFill>
                  <a:schemeClr val="bg1"/>
                </a:solidFill>
              </a:rPr>
              <a:t>favorita</a:t>
            </a:r>
            <a:r>
              <a:rPr lang="es-AR" sz="2800" dirty="0" smtClean="0">
                <a:solidFill>
                  <a:schemeClr val="bg1"/>
                </a:solidFill>
              </a:rPr>
              <a:t> para el trabajo con imágenes (o datos que tengan estructura de </a:t>
            </a:r>
            <a:r>
              <a:rPr lang="es-AR" sz="2800" dirty="0" err="1" smtClean="0">
                <a:solidFill>
                  <a:schemeClr val="bg1"/>
                </a:solidFill>
              </a:rPr>
              <a:t>array</a:t>
            </a:r>
            <a:r>
              <a:rPr lang="es-AR" sz="2800" dirty="0" smtClean="0">
                <a:solidFill>
                  <a:schemeClr val="bg1"/>
                </a:solidFill>
              </a:rPr>
              <a:t>)</a:t>
            </a:r>
            <a:endParaRPr lang="es-AR" sz="28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370423"/>
              </p:ext>
            </p:extLst>
          </p:nvPr>
        </p:nvGraphicFramePr>
        <p:xfrm>
          <a:off x="723362" y="4915641"/>
          <a:ext cx="4608000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6000"/>
                <a:gridCol w="576000"/>
                <a:gridCol w="576000"/>
                <a:gridCol w="576000"/>
                <a:gridCol w="576000"/>
                <a:gridCol w="576000"/>
                <a:gridCol w="576000"/>
                <a:gridCol w="576000"/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 smtClean="0"/>
                        <a:t>xn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Subtitle 1"/>
          <p:cNvSpPr txBox="1">
            <a:spLocks/>
          </p:cNvSpPr>
          <p:nvPr/>
        </p:nvSpPr>
        <p:spPr>
          <a:xfrm>
            <a:off x="737876" y="3543770"/>
            <a:ext cx="4646924" cy="108587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 err="1" smtClean="0">
                <a:solidFill>
                  <a:schemeClr val="bg1"/>
                </a:solidFill>
              </a:rPr>
              <a:t>Array</a:t>
            </a:r>
            <a:r>
              <a:rPr lang="es-AR" dirty="0" smtClean="0">
                <a:solidFill>
                  <a:schemeClr val="bg1"/>
                </a:solidFill>
              </a:rPr>
              <a:t> de 1d [1 x n+1]</a:t>
            </a:r>
          </a:p>
          <a:p>
            <a:pPr algn="l"/>
            <a:r>
              <a:rPr lang="es-AR" dirty="0" smtClean="0">
                <a:solidFill>
                  <a:schemeClr val="bg1"/>
                </a:solidFill>
              </a:rPr>
              <a:t>Ejemplo: señal temporal muestreada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6691085" y="2457899"/>
            <a:ext cx="528320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000" dirty="0" err="1" smtClean="0">
                <a:solidFill>
                  <a:schemeClr val="bg1"/>
                </a:solidFill>
              </a:rPr>
              <a:t>Array</a:t>
            </a:r>
            <a:r>
              <a:rPr lang="es-AR" sz="2000" dirty="0" smtClean="0">
                <a:solidFill>
                  <a:schemeClr val="bg1"/>
                </a:solidFill>
              </a:rPr>
              <a:t> de 2d [m+1 x n+1]</a:t>
            </a:r>
          </a:p>
          <a:p>
            <a:pPr algn="l"/>
            <a:r>
              <a:rPr lang="es-AR" sz="2000" dirty="0" smtClean="0">
                <a:solidFill>
                  <a:schemeClr val="bg1"/>
                </a:solidFill>
              </a:rPr>
              <a:t>Ejemplo: imagen de m+1 x n+1 pixeles</a:t>
            </a:r>
          </a:p>
          <a:p>
            <a:pPr algn="l"/>
            <a:r>
              <a:rPr lang="es-AR" sz="2000" dirty="0" smtClean="0">
                <a:solidFill>
                  <a:schemeClr val="bg1"/>
                </a:solidFill>
              </a:rPr>
              <a:t>con 3 canales (RGB)</a:t>
            </a:r>
            <a:endParaRPr lang="es-AR" sz="2000" dirty="0">
              <a:solidFill>
                <a:schemeClr val="bg1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333526"/>
              </p:ext>
            </p:extLst>
          </p:nvPr>
        </p:nvGraphicFramePr>
        <p:xfrm>
          <a:off x="6675514" y="3898187"/>
          <a:ext cx="4896000" cy="247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 smtClean="0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501721"/>
              </p:ext>
            </p:extLst>
          </p:nvPr>
        </p:nvGraphicFramePr>
        <p:xfrm>
          <a:off x="6379741" y="4263914"/>
          <a:ext cx="4896000" cy="247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  <a:gridCol w="612000"/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x0n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x1n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xm0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xm1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xm2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xm3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xm4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xm5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…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 smtClean="0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88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sharing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1039" y="1343965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Compartir parámetros permite utilizar más de 1 vez un mismo </a:t>
            </a:r>
            <a:r>
              <a:rPr lang="es-AR" sz="2400" dirty="0" err="1" smtClean="0">
                <a:solidFill>
                  <a:schemeClr val="bg1"/>
                </a:solidFill>
              </a:rPr>
              <a:t>pámetro</a:t>
            </a:r>
            <a:r>
              <a:rPr lang="es-AR" sz="2400" dirty="0" smtClean="0">
                <a:solidFill>
                  <a:schemeClr val="bg1"/>
                </a:solidFill>
              </a:rPr>
              <a:t>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217" y="2331987"/>
            <a:ext cx="5514975" cy="4324350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984781" y="3098409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Conv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vs</a:t>
            </a:r>
          </a:p>
          <a:p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fully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conected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30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r>
              <a:rPr lang="es-AR" sz="3200" b="1" dirty="0" smtClean="0">
                <a:solidFill>
                  <a:srgbClr val="FF0000"/>
                </a:solidFill>
              </a:rPr>
              <a:t> + </a:t>
            </a:r>
            <a:r>
              <a:rPr lang="es-AR" sz="3200" b="1" dirty="0" err="1" smtClean="0">
                <a:solidFill>
                  <a:srgbClr val="FF0000"/>
                </a:solidFill>
              </a:rPr>
              <a:t>parameter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sharing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01380" y="1717452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Hay una reducción drástica de los parámetros a entrenar y a almacenar.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904411" y="4217771"/>
            <a:ext cx="4539695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Conv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r>
              <a:rPr lang="es-AR" sz="3200" b="1" dirty="0" smtClean="0">
                <a:solidFill>
                  <a:srgbClr val="FF0000"/>
                </a:solidFill>
              </a:rPr>
              <a:t> con KERNEL de tamaño </a:t>
            </a:r>
            <a:r>
              <a:rPr lang="es-AR" sz="32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r>
              <a:rPr lang="es-AR" sz="3200" b="1" dirty="0" smtClean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6565740" y="4453136"/>
            <a:ext cx="4057522" cy="547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04411" y="2691103"/>
            <a:ext cx="105021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Supongamos una capa de </a:t>
            </a:r>
            <a:r>
              <a:rPr lang="es-AR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AR" sz="2400" dirty="0" smtClean="0">
                <a:solidFill>
                  <a:schemeClr val="bg1"/>
                </a:solidFill>
              </a:rPr>
              <a:t> entradas y </a:t>
            </a:r>
            <a:r>
              <a:rPr lang="es-AR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s-AR" sz="2400" dirty="0" smtClean="0">
                <a:solidFill>
                  <a:schemeClr val="bg1"/>
                </a:solidFill>
              </a:rPr>
              <a:t> salidas…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54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186448" y="874279"/>
            <a:ext cx="1213841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interaction</a:t>
            </a:r>
            <a:r>
              <a:rPr lang="es-AR" sz="3200" b="1" dirty="0" smtClean="0">
                <a:solidFill>
                  <a:srgbClr val="FF0000"/>
                </a:solidFill>
              </a:rPr>
              <a:t> + </a:t>
            </a:r>
            <a:r>
              <a:rPr lang="es-AR" sz="3200" b="1" dirty="0" err="1" smtClean="0">
                <a:solidFill>
                  <a:srgbClr val="FF0000"/>
                </a:solidFill>
              </a:rPr>
              <a:t>parameter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sharing</a:t>
            </a:r>
            <a:r>
              <a:rPr lang="es-AR" sz="3200" b="1" dirty="0" smtClean="0">
                <a:solidFill>
                  <a:srgbClr val="FF0000"/>
                </a:solidFill>
              </a:rPr>
              <a:t> (</a:t>
            </a:r>
            <a:r>
              <a:rPr lang="es-AR" sz="3200" b="1" dirty="0" err="1" smtClean="0">
                <a:solidFill>
                  <a:srgbClr val="FF0000"/>
                </a:solidFill>
              </a:rPr>
              <a:t>edge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detecting</a:t>
            </a:r>
            <a:r>
              <a:rPr lang="es-AR" sz="3200" b="1" dirty="0" smtClean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0" y="5381093"/>
            <a:ext cx="5132124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Conv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r>
              <a:rPr lang="es-AR" sz="3200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s-AR" sz="3200" b="1" dirty="0" err="1" smtClean="0">
                <a:solidFill>
                  <a:srgbClr val="FF0000"/>
                </a:solidFill>
              </a:rPr>
              <a:t>Aprox</a:t>
            </a:r>
            <a:r>
              <a:rPr lang="es-AR" sz="3200" b="1" dirty="0" smtClean="0">
                <a:solidFill>
                  <a:srgbClr val="FF0000"/>
                </a:solidFill>
              </a:rPr>
              <a:t> 267960 </a:t>
            </a:r>
            <a:r>
              <a:rPr lang="es-AR" sz="3200" b="1" dirty="0" err="1" smtClean="0">
                <a:solidFill>
                  <a:srgbClr val="FF0000"/>
                </a:solidFill>
              </a:rPr>
              <a:t>float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op</a:t>
            </a:r>
            <a:r>
              <a:rPr lang="es-AR" sz="3200" b="1" dirty="0" smtClean="0">
                <a:solidFill>
                  <a:srgbClr val="FF0000"/>
                </a:solidFill>
              </a:rPr>
              <a:t>. </a:t>
            </a:r>
          </a:p>
        </p:txBody>
      </p:sp>
      <p:sp>
        <p:nvSpPr>
          <p:cNvPr id="6" name="Rectangle 5"/>
          <p:cNvSpPr/>
          <p:nvPr/>
        </p:nvSpPr>
        <p:spPr>
          <a:xfrm>
            <a:off x="5861957" y="5378817"/>
            <a:ext cx="6186309" cy="1106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layer</a:t>
            </a:r>
            <a:endParaRPr lang="es-AR" sz="3200" b="1" dirty="0" smtClean="0">
              <a:solidFill>
                <a:srgbClr val="FF0000"/>
              </a:solidFill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 smtClean="0">
                <a:solidFill>
                  <a:srgbClr val="FF0000"/>
                </a:solidFill>
              </a:rPr>
              <a:t>Aprox</a:t>
            </a:r>
            <a:r>
              <a:rPr lang="es-AR" sz="3200" b="1" dirty="0" smtClean="0">
                <a:solidFill>
                  <a:srgbClr val="FF0000"/>
                </a:solidFill>
              </a:rPr>
              <a:t> 16000000000 </a:t>
            </a:r>
            <a:r>
              <a:rPr lang="es-AR" sz="3200" b="1" dirty="0" err="1" smtClean="0">
                <a:solidFill>
                  <a:srgbClr val="FF0000"/>
                </a:solidFill>
              </a:rPr>
              <a:t>float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op</a:t>
            </a:r>
            <a:r>
              <a:rPr lang="es-AR" sz="3200" b="1" dirty="0" smtClean="0">
                <a:solidFill>
                  <a:srgbClr val="FF0000"/>
                </a:solidFill>
              </a:rPr>
              <a:t>.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69" y="1603266"/>
            <a:ext cx="8181975" cy="3486150"/>
          </a:xfrm>
          <a:prstGeom prst="rect">
            <a:avLst/>
          </a:prstGeom>
        </p:spPr>
      </p:pic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89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27203" y="1063605"/>
            <a:ext cx="10118501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stride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1380" y="1717452"/>
            <a:ext cx="105021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Regula los pasos en que avanza la </a:t>
            </a:r>
            <a:r>
              <a:rPr lang="es-AR" sz="2400" dirty="0" err="1" smtClean="0">
                <a:solidFill>
                  <a:schemeClr val="bg1"/>
                </a:solidFill>
              </a:rPr>
              <a:t>convolución</a:t>
            </a:r>
            <a:r>
              <a:rPr lang="es-AR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Es como hacer un </a:t>
            </a:r>
            <a:r>
              <a:rPr lang="es-AR" sz="2400" dirty="0" err="1" smtClean="0">
                <a:solidFill>
                  <a:schemeClr val="bg1"/>
                </a:solidFill>
              </a:rPr>
              <a:t>downsampling</a:t>
            </a:r>
            <a:r>
              <a:rPr lang="es-AR" sz="2400" dirty="0" smtClean="0">
                <a:solidFill>
                  <a:schemeClr val="bg1"/>
                </a:solidFill>
              </a:rPr>
              <a:t> de la salida.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765" y="3868429"/>
            <a:ext cx="8497382" cy="2528433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CONVOLUCIÓN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88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ACTIVACIÓN/DETECCIÓN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01380" y="1717452"/>
            <a:ext cx="58569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Es una capa NO LINEAL como las ya conocidas.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Relación entrada/salida 1/1.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No se optimizan pesos sinápticos.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464" y="721989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5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2918124" y="692083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¡Un merecido descanso!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89" y="1391524"/>
            <a:ext cx="10774523" cy="489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9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4286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</a:t>
            </a:r>
            <a:endParaRPr lang="es-AR" sz="3200" dirty="0" smtClean="0">
              <a:solidFill>
                <a:schemeClr val="bg1"/>
              </a:solidFill>
            </a:endParaRPr>
          </a:p>
          <a:p>
            <a:pPr algn="ctr"/>
            <a:r>
              <a:rPr lang="es-AR" sz="2400" dirty="0" smtClean="0">
                <a:solidFill>
                  <a:schemeClr val="bg1"/>
                </a:solidFill>
              </a:rPr>
              <a:t>(POOLING = </a:t>
            </a:r>
            <a:r>
              <a:rPr lang="es-AR" sz="2400" dirty="0" err="1" smtClean="0">
                <a:solidFill>
                  <a:schemeClr val="bg1"/>
                </a:solidFill>
              </a:rPr>
              <a:t>grouping</a:t>
            </a:r>
            <a:r>
              <a:rPr lang="es-AR" sz="2400" dirty="0" smtClean="0">
                <a:solidFill>
                  <a:schemeClr val="bg1"/>
                </a:solidFill>
              </a:rPr>
              <a:t> </a:t>
            </a:r>
            <a:r>
              <a:rPr lang="es-AR" sz="2400" dirty="0">
                <a:solidFill>
                  <a:schemeClr val="bg1"/>
                </a:solidFill>
              </a:rPr>
              <a:t>of </a:t>
            </a:r>
            <a:r>
              <a:rPr lang="es-AR" sz="2400" dirty="0" err="1">
                <a:solidFill>
                  <a:schemeClr val="bg1"/>
                </a:solidFill>
              </a:rPr>
              <a:t>assets</a:t>
            </a:r>
            <a:r>
              <a:rPr lang="es-A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801381" y="1498511"/>
            <a:ext cx="1050215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Es como una CONV (tiene </a:t>
            </a:r>
            <a:r>
              <a:rPr lang="es-AR" sz="2400" dirty="0" err="1" smtClean="0">
                <a:solidFill>
                  <a:schemeClr val="bg1"/>
                </a:solidFill>
              </a:rPr>
              <a:t>size</a:t>
            </a:r>
            <a:r>
              <a:rPr lang="es-AR" sz="2400" dirty="0" smtClean="0">
                <a:solidFill>
                  <a:schemeClr val="bg1"/>
                </a:solidFill>
              </a:rPr>
              <a:t> y </a:t>
            </a:r>
            <a:r>
              <a:rPr lang="es-AR" sz="2400" dirty="0" err="1" smtClean="0">
                <a:solidFill>
                  <a:schemeClr val="bg1"/>
                </a:solidFill>
              </a:rPr>
              <a:t>stride</a:t>
            </a:r>
            <a:r>
              <a:rPr lang="es-AR" sz="2400" dirty="0" smtClean="0">
                <a:solidFill>
                  <a:schemeClr val="bg1"/>
                </a:solidFill>
              </a:rPr>
              <a:t>), pero aplica un operador matemático específico en lugar de un KERNEL.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Se busca una reducción de dimensiones de la entrada con operadores que permitan detectar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 smtClean="0">
                <a:solidFill>
                  <a:schemeClr val="bg1"/>
                </a:solidFill>
              </a:rPr>
              <a:t>features</a:t>
            </a:r>
            <a:r>
              <a:rPr lang="es-AR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Como salida, da un valor característico de todos los </a:t>
            </a:r>
            <a:r>
              <a:rPr lang="es-AR" sz="2400" dirty="0" err="1" smtClean="0">
                <a:solidFill>
                  <a:schemeClr val="bg1"/>
                </a:solidFill>
              </a:rPr>
              <a:t>features</a:t>
            </a:r>
            <a:r>
              <a:rPr lang="es-AR" sz="2400" dirty="0" smtClean="0">
                <a:solidFill>
                  <a:schemeClr val="bg1"/>
                </a:solidFill>
              </a:rPr>
              <a:t> de entrada de la entrada.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No se optimizan pesos sinápticos (solo tiene </a:t>
            </a:r>
            <a:r>
              <a:rPr lang="es-AR" sz="2400" dirty="0" err="1" smtClean="0">
                <a:solidFill>
                  <a:schemeClr val="bg1"/>
                </a:solidFill>
              </a:rPr>
              <a:t>hiper</a:t>
            </a:r>
            <a:r>
              <a:rPr lang="es-AR" sz="2400" dirty="0" smtClean="0">
                <a:solidFill>
                  <a:schemeClr val="bg1"/>
                </a:solidFill>
              </a:rPr>
              <a:t>-parámetros)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62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76" y="836681"/>
            <a:ext cx="6874154" cy="498816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22997" y="6222322"/>
            <a:ext cx="78861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https://iq.opengenus.org/pooling-layers/</a:t>
            </a:r>
          </a:p>
        </p:txBody>
      </p:sp>
    </p:spTree>
    <p:extLst>
      <p:ext uri="{BB962C8B-B14F-4D97-AF65-F5344CB8AC3E}">
        <p14:creationId xmlns:p14="http://schemas.microsoft.com/office/powerpoint/2010/main" val="36476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801381" y="1498511"/>
                <a:ext cx="10502153" cy="4971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s-AR" sz="2400" dirty="0" smtClean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smtClean="0">
                    <a:solidFill>
                      <a:schemeClr val="bg1"/>
                    </a:solidFill>
                  </a:rPr>
                  <a:t>Max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máximo (¿está el </a:t>
                </a:r>
                <a:r>
                  <a:rPr lang="es-AR" sz="2400" dirty="0" err="1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acá?)</a:t>
                </a:r>
                <a:endParaRPr lang="es-AR" sz="2400" dirty="0" smtClean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 smtClean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 smtClean="0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promedio (¿qué </a:t>
                </a:r>
                <a:r>
                  <a:rPr lang="es-AR" sz="2400" dirty="0" err="1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prob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encontrar el </a:t>
                </a:r>
                <a:r>
                  <a:rPr lang="es-AR" sz="2400" dirty="0" err="1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tengo?)</a:t>
                </a: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 smtClean="0">
                    <a:solidFill>
                      <a:schemeClr val="bg1"/>
                    </a:solidFill>
                  </a:rPr>
                  <a:t>Power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norma </a:t>
                </a:r>
                <a:r>
                  <a:rPr lang="es-AR" sz="24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p</a:t>
                </a:r>
                <a:r>
                  <a:rPr lang="es-AR" sz="24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un vector. </a:t>
                </a:r>
                <a14:m>
                  <m:oMath xmlns:m="http://schemas.openxmlformats.org/officeDocument/2006/math"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𝑓</m:t>
                    </m:r>
                    <m:d>
                      <m: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d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ad>
                      <m:ra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𝑝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s-AR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smtClean="0">
                    <a:solidFill>
                      <a:schemeClr val="bg1"/>
                    </a:solidFill>
                  </a:rPr>
                  <a:t>Min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pooling</a:t>
                </a:r>
                <a:endParaRPr lang="es-AR" sz="2400" b="1" dirty="0" smtClean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 smtClean="0">
                    <a:solidFill>
                      <a:schemeClr val="bg1"/>
                    </a:solidFill>
                  </a:rPr>
                  <a:t>Adaptive</a:t>
                </a:r>
                <a:r>
                  <a:rPr lang="es-AR" sz="2400" b="1" dirty="0" smtClean="0">
                    <a:solidFill>
                      <a:schemeClr val="bg1"/>
                    </a:solidFill>
                  </a:rPr>
                  <a:t> …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pooling</a:t>
                </a:r>
                <a:endParaRPr lang="es-AR" sz="2400" b="1" dirty="0" smtClean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smtClean="0">
                    <a:solidFill>
                      <a:schemeClr val="bg1"/>
                    </a:solidFill>
                  </a:rPr>
                  <a:t>Global, </a:t>
                </a:r>
                <a:r>
                  <a:rPr lang="es-AR" sz="2400" b="1" dirty="0" err="1" smtClean="0">
                    <a:solidFill>
                      <a:schemeClr val="bg1"/>
                    </a:solidFill>
                  </a:rPr>
                  <a:t>fractional</a:t>
                </a:r>
                <a:endParaRPr lang="es-AR" sz="2400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81" y="1498511"/>
                <a:ext cx="10502153" cy="4971554"/>
              </a:xfrm>
              <a:prstGeom prst="rect">
                <a:avLst/>
              </a:prstGeom>
              <a:blipFill rotWithShape="0">
                <a:blip r:embed="rId2"/>
                <a:stretch>
                  <a:fillRect l="-754" b="-184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1961943" y="952488"/>
            <a:ext cx="8417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i="1" dirty="0" smtClean="0">
                <a:solidFill>
                  <a:schemeClr val="bg1"/>
                </a:solidFill>
              </a:rPr>
              <a:t>“…operadores </a:t>
            </a:r>
            <a:r>
              <a:rPr lang="es-AR" sz="2800" i="1" dirty="0">
                <a:solidFill>
                  <a:schemeClr val="bg1"/>
                </a:solidFill>
              </a:rPr>
              <a:t>que permitan detectar </a:t>
            </a:r>
            <a:r>
              <a:rPr lang="es-AR" sz="2800" i="1" dirty="0" err="1" smtClean="0">
                <a:solidFill>
                  <a:schemeClr val="bg1"/>
                </a:solidFill>
              </a:rPr>
              <a:t>features</a:t>
            </a:r>
            <a:r>
              <a:rPr lang="es-AR" sz="2800" i="1" dirty="0" smtClean="0">
                <a:solidFill>
                  <a:schemeClr val="bg1"/>
                </a:solidFill>
              </a:rPr>
              <a:t>.”</a:t>
            </a:r>
            <a:endParaRPr lang="es-AR" sz="2800" i="1" dirty="0"/>
          </a:p>
        </p:txBody>
      </p:sp>
    </p:spTree>
    <p:extLst>
      <p:ext uri="{BB962C8B-B14F-4D97-AF65-F5344CB8AC3E}">
        <p14:creationId xmlns:p14="http://schemas.microsoft.com/office/powerpoint/2010/main" val="239783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801381" y="1498511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 smtClean="0">
                <a:solidFill>
                  <a:schemeClr val="bg1"/>
                </a:solidFill>
              </a:rPr>
              <a:t>Reducción de dimensión (resumen estadístico de la entrada)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 err="1" smtClean="0">
                <a:solidFill>
                  <a:srgbClr val="FF0000"/>
                </a:solidFill>
              </a:rPr>
              <a:t>Translation</a:t>
            </a:r>
            <a:r>
              <a:rPr lang="es-AR" sz="2400" b="1" dirty="0" smtClean="0">
                <a:solidFill>
                  <a:srgbClr val="FF0000"/>
                </a:solidFill>
              </a:rPr>
              <a:t> </a:t>
            </a:r>
            <a:r>
              <a:rPr lang="es-AR" sz="2400" b="1" dirty="0" err="1" smtClean="0">
                <a:solidFill>
                  <a:srgbClr val="FF0000"/>
                </a:solidFill>
              </a:rPr>
              <a:t>invariant</a:t>
            </a:r>
            <a:r>
              <a:rPr lang="es-AR" sz="2400" b="1" dirty="0" smtClean="0">
                <a:solidFill>
                  <a:srgbClr val="FF0000"/>
                </a:solidFill>
              </a:rPr>
              <a:t> </a:t>
            </a:r>
            <a:r>
              <a:rPr lang="es-AR" sz="24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 invariancia al desplazamiento.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 smtClean="0">
                <a:solidFill>
                  <a:schemeClr val="bg1"/>
                </a:solidFill>
                <a:sym typeface="Wingdings" panose="05000000000000000000" pitchFamily="2" charset="2"/>
              </a:rPr>
              <a:t>Permite lograr una detección que no depende de la posición (es invariante a la posición de dicho </a:t>
            </a:r>
            <a:r>
              <a:rPr lang="es-AR" sz="2400" b="1" dirty="0" err="1" smtClean="0">
                <a:solidFill>
                  <a:schemeClr val="bg1"/>
                </a:solidFill>
                <a:sym typeface="Wingdings" panose="05000000000000000000" pitchFamily="2" charset="2"/>
              </a:rPr>
              <a:t>feature</a:t>
            </a:r>
            <a:r>
              <a:rPr lang="es-AR" sz="2400" b="1" dirty="0" smtClean="0">
                <a:solidFill>
                  <a:schemeClr val="bg1"/>
                </a:solidFill>
                <a:sym typeface="Wingdings" panose="05000000000000000000" pitchFamily="2" charset="2"/>
              </a:rPr>
              <a:t>)</a:t>
            </a:r>
            <a:endParaRPr lang="es-AR" sz="2400" b="1" dirty="0" smtClean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¿Qué ventaja gano haciendo </a:t>
            </a:r>
            <a:r>
              <a:rPr lang="es-AR" sz="3200" b="1" dirty="0" err="1" smtClean="0">
                <a:solidFill>
                  <a:srgbClr val="FF0000"/>
                </a:solidFill>
              </a:rPr>
              <a:t>pooling</a:t>
            </a:r>
            <a:r>
              <a:rPr lang="es-AR" sz="3200" b="1" dirty="0" smtClean="0">
                <a:solidFill>
                  <a:srgbClr val="FF0000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9" y="4518931"/>
            <a:ext cx="5124450" cy="2152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97" y="4518931"/>
            <a:ext cx="5481382" cy="215265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589431" y="6091707"/>
            <a:ext cx="875763" cy="37348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angle 9"/>
          <p:cNvSpPr/>
          <p:nvPr/>
        </p:nvSpPr>
        <p:spPr>
          <a:xfrm>
            <a:off x="5503352" y="5595256"/>
            <a:ext cx="48545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 err="1" smtClean="0">
                <a:solidFill>
                  <a:schemeClr val="bg1"/>
                </a:solidFill>
              </a:rPr>
              <a:t>shift</a:t>
            </a:r>
            <a:r>
              <a:rPr lang="es-AR" sz="2400" dirty="0" smtClean="0">
                <a:solidFill>
                  <a:schemeClr val="bg1"/>
                </a:solidFill>
              </a:rPr>
              <a:t> X</a:t>
            </a:r>
            <a:endParaRPr lang="es-AR" sz="24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40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74171" y="68108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723361" y="1153980"/>
            <a:ext cx="7956999" cy="546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smtClean="0">
                <a:solidFill>
                  <a:schemeClr val="bg1"/>
                </a:solidFill>
              </a:rPr>
              <a:t>Otros ejemplos de </a:t>
            </a:r>
            <a:r>
              <a:rPr lang="es-AR" dirty="0" err="1" smtClean="0">
                <a:solidFill>
                  <a:schemeClr val="bg1"/>
                </a:solidFill>
              </a:rPr>
              <a:t>array</a:t>
            </a:r>
            <a:r>
              <a:rPr lang="es-AR" dirty="0" smtClean="0">
                <a:solidFill>
                  <a:schemeClr val="bg1"/>
                </a:solidFill>
              </a:rPr>
              <a:t> 2d: espectrograma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72" y="1914592"/>
            <a:ext cx="4800600" cy="3724275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228045" y="5911401"/>
            <a:ext cx="7225048" cy="75249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DEBE EXISTIR INFORMACIÓN CON RELACIÓN ESPACIAL EN LAS DIMENSIONES DEL ARRAY</a:t>
            </a:r>
          </a:p>
        </p:txBody>
      </p:sp>
    </p:spTree>
    <p:extLst>
      <p:ext uri="{BB962C8B-B14F-4D97-AF65-F5344CB8AC3E}">
        <p14:creationId xmlns:p14="http://schemas.microsoft.com/office/powerpoint/2010/main" val="13841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Translational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invariance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181" y="2323163"/>
            <a:ext cx="8194331" cy="235065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27672" y="49779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AR" dirty="0"/>
              <a:t>https://kamathhrishi.github.io/MyWebsite/jekyll/update/2021/06/10/modelvsdataml.html</a:t>
            </a:r>
          </a:p>
        </p:txBody>
      </p:sp>
    </p:spTree>
    <p:extLst>
      <p:ext uri="{BB962C8B-B14F-4D97-AF65-F5344CB8AC3E}">
        <p14:creationId xmlns:p14="http://schemas.microsoft.com/office/powerpoint/2010/main" val="91342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Translational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invariance</a:t>
            </a:r>
            <a:r>
              <a:rPr lang="es-AR" sz="3200" b="1" dirty="0" smtClean="0">
                <a:solidFill>
                  <a:srgbClr val="FF0000"/>
                </a:solidFill>
              </a:rPr>
              <a:t>…. ¿?</a:t>
            </a:r>
          </a:p>
        </p:txBody>
      </p:sp>
      <p:sp>
        <p:nvSpPr>
          <p:cNvPr id="7" name="Rectangle 6"/>
          <p:cNvSpPr/>
          <p:nvPr/>
        </p:nvSpPr>
        <p:spPr>
          <a:xfrm>
            <a:off x="665913" y="2142520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 smtClean="0">
                <a:solidFill>
                  <a:schemeClr val="bg1"/>
                </a:solidFill>
              </a:rPr>
              <a:t>Una cara tiene:</a:t>
            </a:r>
          </a:p>
          <a:p>
            <a:r>
              <a:rPr lang="es-AR" sz="2400" dirty="0">
                <a:solidFill>
                  <a:schemeClr val="bg1"/>
                </a:solidFill>
              </a:rPr>
              <a:t>	</a:t>
            </a:r>
            <a:r>
              <a:rPr lang="es-AR" sz="2400" dirty="0" smtClean="0">
                <a:solidFill>
                  <a:schemeClr val="bg1"/>
                </a:solidFill>
              </a:rPr>
              <a:t>- 2 ojos</a:t>
            </a:r>
          </a:p>
          <a:p>
            <a:r>
              <a:rPr lang="es-AR" sz="2400" dirty="0" smtClean="0">
                <a:solidFill>
                  <a:schemeClr val="bg1"/>
                </a:solidFill>
              </a:rPr>
              <a:t>	- 1 nariz</a:t>
            </a:r>
          </a:p>
          <a:p>
            <a:r>
              <a:rPr lang="es-AR" sz="2400" dirty="0" smtClean="0">
                <a:solidFill>
                  <a:schemeClr val="bg1"/>
                </a:solidFill>
              </a:rPr>
              <a:t>	- 1 boca</a:t>
            </a:r>
          </a:p>
          <a:p>
            <a:r>
              <a:rPr lang="es-AR" sz="2400" dirty="0">
                <a:solidFill>
                  <a:schemeClr val="bg1"/>
                </a:solidFill>
              </a:rPr>
              <a:t>	</a:t>
            </a:r>
            <a:r>
              <a:rPr lang="es-AR" sz="2400" dirty="0" smtClean="0">
                <a:solidFill>
                  <a:schemeClr val="bg1"/>
                </a:solidFill>
              </a:rPr>
              <a:t>- 2 orejas</a:t>
            </a:r>
          </a:p>
          <a:p>
            <a:r>
              <a:rPr lang="es-AR" sz="2400" dirty="0" smtClean="0">
                <a:solidFill>
                  <a:schemeClr val="bg1"/>
                </a:solidFill>
              </a:rPr>
              <a:t>… ¿correcto?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152" y="1789760"/>
            <a:ext cx="7272425" cy="445883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12737" y="6278185"/>
            <a:ext cx="11008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https://divsoni2012.medium.com/translation-invariance-in-convolutional-neural-networks-61d9b6fa03df</a:t>
            </a:r>
          </a:p>
        </p:txBody>
      </p:sp>
    </p:spTree>
    <p:extLst>
      <p:ext uri="{BB962C8B-B14F-4D97-AF65-F5344CB8AC3E}">
        <p14:creationId xmlns:p14="http://schemas.microsoft.com/office/powerpoint/2010/main" val="10656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rotational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invariance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655" y="1653123"/>
            <a:ext cx="7863451" cy="47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5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CAPA DE </a:t>
            </a:r>
            <a:r>
              <a:rPr lang="es-AR" sz="3200" dirty="0">
                <a:solidFill>
                  <a:schemeClr val="bg1"/>
                </a:solidFill>
              </a:rPr>
              <a:t>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200" y="885267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 smtClean="0">
                <a:solidFill>
                  <a:srgbClr val="FF0000"/>
                </a:solidFill>
              </a:rPr>
              <a:t>rotational</a:t>
            </a:r>
            <a:r>
              <a:rPr lang="es-AR" sz="3200" b="1" dirty="0" smtClean="0">
                <a:solidFill>
                  <a:srgbClr val="FF0000"/>
                </a:solidFill>
              </a:rPr>
              <a:t>/</a:t>
            </a:r>
            <a:r>
              <a:rPr lang="es-AR" sz="3200" b="1" dirty="0" err="1" smtClean="0">
                <a:solidFill>
                  <a:srgbClr val="FF0000"/>
                </a:solidFill>
              </a:rPr>
              <a:t>translational</a:t>
            </a:r>
            <a:r>
              <a:rPr lang="es-AR" sz="3200" b="1" dirty="0" smtClean="0">
                <a:solidFill>
                  <a:srgbClr val="FF0000"/>
                </a:solidFill>
              </a:rPr>
              <a:t>/</a:t>
            </a:r>
            <a:r>
              <a:rPr lang="es-AR" sz="3200" b="1" dirty="0" err="1" smtClean="0">
                <a:solidFill>
                  <a:srgbClr val="FF0000"/>
                </a:solidFill>
              </a:rPr>
              <a:t>scale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INvariance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or</a:t>
            </a:r>
            <a:r>
              <a:rPr lang="es-AR" sz="3200" b="1" dirty="0" smtClean="0">
                <a:solidFill>
                  <a:srgbClr val="FF0000"/>
                </a:solidFill>
              </a:rPr>
              <a:t> </a:t>
            </a:r>
            <a:r>
              <a:rPr lang="es-AR" sz="3200" b="1" dirty="0" err="1" smtClean="0">
                <a:solidFill>
                  <a:srgbClr val="FF0000"/>
                </a:solidFill>
              </a:rPr>
              <a:t>EQUIvariance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002" y="1498511"/>
            <a:ext cx="6143975" cy="501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0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RESUMEN MODULO DE CNN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2374" b="12241"/>
          <a:stretch/>
        </p:blipFill>
        <p:spPr>
          <a:xfrm>
            <a:off x="303924" y="1155747"/>
            <a:ext cx="4396864" cy="5200756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451809"/>
              </p:ext>
            </p:extLst>
          </p:nvPr>
        </p:nvGraphicFramePr>
        <p:xfrm>
          <a:off x="5156659" y="991673"/>
          <a:ext cx="6695584" cy="5107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792"/>
                <a:gridCol w="3347792"/>
              </a:tblGrid>
              <a:tr h="708338"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Hiper</a:t>
                      </a:r>
                      <a:r>
                        <a:rPr lang="es-AR" baseline="0" dirty="0" smtClean="0"/>
                        <a:t> parámetros (se eligen)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Parametros</a:t>
                      </a:r>
                      <a:r>
                        <a:rPr lang="es-AR" dirty="0" smtClean="0"/>
                        <a:t> (se entrenan)</a:t>
                      </a:r>
                      <a:endParaRPr lang="es-AR" dirty="0"/>
                    </a:p>
                  </a:txBody>
                  <a:tcPr/>
                </a:tc>
              </a:tr>
              <a:tr h="1466316"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Pooling</a:t>
                      </a:r>
                      <a:r>
                        <a:rPr lang="es-AR" dirty="0" smtClean="0"/>
                        <a:t> </a:t>
                      </a:r>
                      <a:r>
                        <a:rPr lang="es-AR" dirty="0" err="1" smtClean="0"/>
                        <a:t>func</a:t>
                      </a:r>
                      <a:endParaRPr lang="es-AR" dirty="0" smtClean="0"/>
                    </a:p>
                    <a:p>
                      <a:r>
                        <a:rPr lang="es-AR" dirty="0" err="1" smtClean="0"/>
                        <a:t>Kernel</a:t>
                      </a:r>
                      <a:r>
                        <a:rPr lang="es-AR" baseline="0" dirty="0" smtClean="0"/>
                        <a:t> </a:t>
                      </a:r>
                      <a:r>
                        <a:rPr lang="es-AR" baseline="0" dirty="0" err="1" smtClean="0"/>
                        <a:t>size</a:t>
                      </a:r>
                      <a:endParaRPr lang="es-AR" baseline="0" dirty="0" smtClean="0"/>
                    </a:p>
                    <a:p>
                      <a:r>
                        <a:rPr lang="es-AR" baseline="0" dirty="0" err="1" smtClean="0"/>
                        <a:t>stride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 smtClean="0"/>
                        <a:t>ninguno</a:t>
                      </a:r>
                      <a:endParaRPr lang="es-AR" dirty="0"/>
                    </a:p>
                  </a:txBody>
                  <a:tcPr/>
                </a:tc>
              </a:tr>
              <a:tr h="1466316"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Function</a:t>
                      </a:r>
                      <a:endParaRPr lang="es-AR" dirty="0" smtClean="0"/>
                    </a:p>
                    <a:p>
                      <a:r>
                        <a:rPr lang="es-AR" dirty="0" err="1" smtClean="0"/>
                        <a:t>Function</a:t>
                      </a:r>
                      <a:r>
                        <a:rPr lang="es-AR" baseline="0" dirty="0" smtClean="0"/>
                        <a:t> </a:t>
                      </a:r>
                      <a:r>
                        <a:rPr lang="es-AR" baseline="0" dirty="0" err="1" smtClean="0"/>
                        <a:t>param</a:t>
                      </a:r>
                      <a:endParaRPr lang="es-A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 smtClean="0"/>
                        <a:t>ninguno</a:t>
                      </a:r>
                      <a:endParaRPr lang="es-AR" dirty="0"/>
                    </a:p>
                  </a:txBody>
                  <a:tcPr/>
                </a:tc>
              </a:tr>
              <a:tr h="1466316"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Nro</a:t>
                      </a:r>
                      <a:r>
                        <a:rPr lang="es-AR" dirty="0" smtClean="0"/>
                        <a:t> </a:t>
                      </a:r>
                      <a:r>
                        <a:rPr lang="es-AR" dirty="0" err="1" smtClean="0"/>
                        <a:t>kernel</a:t>
                      </a:r>
                      <a:r>
                        <a:rPr lang="es-AR" dirty="0" smtClean="0"/>
                        <a:t> (CH </a:t>
                      </a:r>
                      <a:r>
                        <a:rPr lang="es-AR" dirty="0" err="1" smtClean="0"/>
                        <a:t>out</a:t>
                      </a:r>
                      <a:r>
                        <a:rPr lang="es-AR" dirty="0" smtClean="0"/>
                        <a:t>)</a:t>
                      </a:r>
                    </a:p>
                    <a:p>
                      <a:r>
                        <a:rPr lang="es-AR" dirty="0" err="1" smtClean="0"/>
                        <a:t>Kernel</a:t>
                      </a:r>
                      <a:r>
                        <a:rPr lang="es-AR" baseline="0" dirty="0" smtClean="0"/>
                        <a:t> </a:t>
                      </a:r>
                      <a:r>
                        <a:rPr lang="es-AR" baseline="0" dirty="0" err="1" smtClean="0"/>
                        <a:t>size</a:t>
                      </a:r>
                      <a:endParaRPr lang="es-AR" baseline="0" dirty="0" smtClean="0"/>
                    </a:p>
                    <a:p>
                      <a:r>
                        <a:rPr lang="es-AR" baseline="0" dirty="0" err="1" smtClean="0"/>
                        <a:t>Padding</a:t>
                      </a:r>
                      <a:endParaRPr lang="es-AR" baseline="0" dirty="0" smtClean="0"/>
                    </a:p>
                    <a:p>
                      <a:r>
                        <a:rPr lang="es-AR" baseline="0" dirty="0" err="1" smtClean="0"/>
                        <a:t>Stride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Nro</a:t>
                      </a:r>
                      <a:r>
                        <a:rPr lang="es-AR" dirty="0" smtClean="0"/>
                        <a:t> </a:t>
                      </a:r>
                      <a:r>
                        <a:rPr lang="es-AR" dirty="0" err="1" smtClean="0"/>
                        <a:t>kernel</a:t>
                      </a:r>
                      <a:r>
                        <a:rPr lang="es-AR" dirty="0" smtClean="0"/>
                        <a:t> * (</a:t>
                      </a:r>
                      <a:r>
                        <a:rPr lang="es-AR" dirty="0" err="1" smtClean="0"/>
                        <a:t>kernel</a:t>
                      </a:r>
                      <a:r>
                        <a:rPr lang="es-AR" baseline="0" dirty="0" smtClean="0"/>
                        <a:t> </a:t>
                      </a:r>
                      <a:r>
                        <a:rPr lang="es-AR" baseline="0" dirty="0" err="1" smtClean="0"/>
                        <a:t>size</a:t>
                      </a:r>
                      <a:r>
                        <a:rPr lang="es-AR" baseline="0" dirty="0" smtClean="0"/>
                        <a:t>**2 * CH input +1)</a:t>
                      </a:r>
                      <a:endParaRPr lang="es-A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594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3580328"/>
            <a:ext cx="5546114" cy="3085026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390090" y="978794"/>
            <a:ext cx="7310976" cy="2137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 smtClean="0">
                <a:solidFill>
                  <a:srgbClr val="FF0000"/>
                </a:solidFill>
              </a:rPr>
              <a:t>coffee</a:t>
            </a:r>
            <a:r>
              <a:rPr lang="es-AR" sz="3200" b="1" dirty="0" smtClean="0">
                <a:solidFill>
                  <a:srgbClr val="FF0000"/>
                </a:solidFill>
              </a:rPr>
              <a:t> / mate / pizza break</a:t>
            </a:r>
          </a:p>
        </p:txBody>
      </p:sp>
      <p:sp>
        <p:nvSpPr>
          <p:cNvPr id="2" name="Rectangle 1"/>
          <p:cNvSpPr/>
          <p:nvPr/>
        </p:nvSpPr>
        <p:spPr>
          <a:xfrm>
            <a:off x="6881557" y="4821592"/>
            <a:ext cx="4459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b="1" dirty="0" smtClean="0">
                <a:solidFill>
                  <a:srgbClr val="FF0000"/>
                </a:solidFill>
              </a:rPr>
              <a:t>Luego… parte </a:t>
            </a:r>
            <a:r>
              <a:rPr lang="es-AR" sz="2800" b="1" dirty="0">
                <a:solidFill>
                  <a:srgbClr val="FF0000"/>
                </a:solidFill>
              </a:rPr>
              <a:t>práctica 1</a:t>
            </a:r>
          </a:p>
        </p:txBody>
      </p:sp>
    </p:spTree>
    <p:extLst>
      <p:ext uri="{BB962C8B-B14F-4D97-AF65-F5344CB8AC3E}">
        <p14:creationId xmlns:p14="http://schemas.microsoft.com/office/powerpoint/2010/main" val="279013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227217" y="1258754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…back-</a:t>
            </a:r>
            <a:r>
              <a:rPr lang="es-AR" sz="3200" b="1" dirty="0" err="1" smtClean="0">
                <a:solidFill>
                  <a:srgbClr val="FF0000"/>
                </a:solidFill>
              </a:rPr>
              <a:t>propagation</a:t>
            </a:r>
            <a:r>
              <a:rPr lang="es-AR" sz="3200" b="1" dirty="0" smtClean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227217" y="507711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Y ahora….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566" y="2552700"/>
            <a:ext cx="3624983" cy="277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8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¿Qué hay en los </a:t>
            </a:r>
            <a:r>
              <a:rPr lang="es-AR" sz="3200" dirty="0" err="1" smtClean="0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91" y="1155747"/>
            <a:ext cx="10937533" cy="51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0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solidFill>
                  <a:schemeClr val="bg1"/>
                </a:solidFill>
              </a:rPr>
              <a:t>¿Qué hay en los </a:t>
            </a:r>
            <a:r>
              <a:rPr lang="es-AR" sz="3200" dirty="0" err="1" smtClean="0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06" y="750539"/>
            <a:ext cx="9279332" cy="53383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203199" y="6210530"/>
            <a:ext cx="125595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Example of features that the filters in a convolution layer look for at different levels in a network. The deeper into the network (higher level), the more complex the features are. Source: (F.-F. Li &amp; </a:t>
            </a:r>
            <a:r>
              <a:rPr lang="en-US" sz="1600" b="1" dirty="0" err="1"/>
              <a:t>Karpathy</a:t>
            </a:r>
            <a:r>
              <a:rPr lang="en-US" sz="1600" b="1" dirty="0"/>
              <a:t>, 2015).</a:t>
            </a:r>
          </a:p>
        </p:txBody>
      </p:sp>
    </p:spTree>
    <p:extLst>
      <p:ext uri="{BB962C8B-B14F-4D97-AF65-F5344CB8AC3E}">
        <p14:creationId xmlns:p14="http://schemas.microsoft.com/office/powerpoint/2010/main" val="183643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"/>
          <p:cNvSpPr txBox="1">
            <a:spLocks/>
          </p:cNvSpPr>
          <p:nvPr/>
        </p:nvSpPr>
        <p:spPr>
          <a:xfrm>
            <a:off x="2918124" y="692082"/>
            <a:ext cx="5753514" cy="5142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smtClean="0">
                <a:solidFill>
                  <a:srgbClr val="FF0000"/>
                </a:solidFill>
              </a:rPr>
              <a:t>Parte práctica 2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endParaRPr lang="es-AR" sz="3200" b="1" dirty="0" smtClean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 smtClean="0">
                <a:solidFill>
                  <a:srgbClr val="FF0000"/>
                </a:solidFill>
              </a:rPr>
              <a:t>coffee</a:t>
            </a:r>
            <a:r>
              <a:rPr lang="es-AR" sz="3200" b="1" dirty="0" smtClean="0">
                <a:solidFill>
                  <a:srgbClr val="FF0000"/>
                </a:solidFill>
              </a:rPr>
              <a:t> / mate / pizza </a:t>
            </a:r>
            <a:r>
              <a:rPr lang="es-AR" sz="3200" b="1" dirty="0" smtClean="0">
                <a:solidFill>
                  <a:srgbClr val="FF0000"/>
                </a:solidFill>
              </a:rPr>
              <a:t>break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smtClean="0">
                <a:solidFill>
                  <a:srgbClr val="FF0000"/>
                </a:solidFill>
              </a:rPr>
              <a:t>Encuesta de la clase</a:t>
            </a:r>
            <a:endParaRPr lang="es-AR" sz="3200" b="1" dirty="0" smtClean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5695" y="5834129"/>
            <a:ext cx="74751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solidFill>
                  <a:srgbClr val="FF0000"/>
                </a:solidFill>
                <a:hlinkClick r:id="rId2"/>
              </a:rPr>
              <a:t>https://</a:t>
            </a:r>
            <a:r>
              <a:rPr lang="es-AR" dirty="0" smtClean="0">
                <a:solidFill>
                  <a:srgbClr val="FF0000"/>
                </a:solidFill>
                <a:hlinkClick r:id="rId2"/>
              </a:rPr>
              <a:t>docs.google.com/forms/d/e/1FAIpQLSfft_6uKg4g7DuKFp6WpEY4KCkab74CwTH_rxveGGpW1zIy1Q/viewform</a:t>
            </a:r>
            <a:endParaRPr lang="es-AR" dirty="0" smtClean="0">
              <a:solidFill>
                <a:srgbClr val="FF0000"/>
              </a:solidFill>
            </a:endParaRPr>
          </a:p>
          <a:p>
            <a:endParaRPr lang="es-A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60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281851" y="3001041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Conv</a:t>
            </a:r>
            <a:r>
              <a:rPr lang="es-AR" dirty="0" smtClean="0">
                <a:solidFill>
                  <a:schemeClr val="bg1"/>
                </a:solidFill>
              </a:rPr>
              <a:t>. continua</a:t>
            </a:r>
            <a:endParaRPr lang="es-AR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AR" sz="28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</m:e>
                      </m:nary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Su nombre “CONVOLUCIONALES” provienen de que en su interior realizan operaciones de </a:t>
            </a:r>
            <a:r>
              <a:rPr lang="es-AR" dirty="0" err="1" smtClean="0">
                <a:solidFill>
                  <a:schemeClr val="bg1"/>
                </a:solidFill>
              </a:rPr>
              <a:t>convolución</a:t>
            </a:r>
            <a:r>
              <a:rPr lang="es-AR" dirty="0" smtClean="0">
                <a:solidFill>
                  <a:schemeClr val="bg1"/>
                </a:solidFill>
              </a:rPr>
              <a:t>.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281851" y="4680907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Conv</a:t>
            </a:r>
            <a:r>
              <a:rPr lang="es-AR" dirty="0" smtClean="0">
                <a:solidFill>
                  <a:schemeClr val="bg1"/>
                </a:solidFill>
              </a:rPr>
              <a:t>. discreta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2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6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err="1" smtClean="0">
                <a:solidFill>
                  <a:schemeClr val="bg1"/>
                </a:solidFill>
              </a:rPr>
              <a:t>Convolución</a:t>
            </a:r>
            <a:r>
              <a:rPr lang="es-AR" dirty="0" smtClean="0">
                <a:solidFill>
                  <a:schemeClr val="bg1"/>
                </a:solidFill>
              </a:rPr>
              <a:t> (ejemplo gráfico 1d)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0" name="Subtitle 1"/>
          <p:cNvSpPr txBox="1">
            <a:spLocks/>
          </p:cNvSpPr>
          <p:nvPr/>
        </p:nvSpPr>
        <p:spPr>
          <a:xfrm>
            <a:off x="775333" y="6193883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b="1" dirty="0" err="1" smtClean="0">
                <a:solidFill>
                  <a:schemeClr val="bg1"/>
                </a:solidFill>
              </a:rPr>
              <a:t>Conv</a:t>
            </a:r>
            <a:r>
              <a:rPr lang="es-AR" b="1" dirty="0" smtClean="0">
                <a:solidFill>
                  <a:schemeClr val="bg1"/>
                </a:solidFill>
              </a:rPr>
              <a:t>. está ampliamente usado en el análisis de señales y sistemas</a:t>
            </a:r>
            <a:endParaRPr lang="es-AR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55" y="1659393"/>
            <a:ext cx="9163050" cy="4029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39661" y="5792525"/>
            <a:ext cx="77316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http://amber.feld.cvut.cz/vyu/eo2/english/lectures.htm</a:t>
            </a:r>
          </a:p>
        </p:txBody>
      </p:sp>
    </p:spTree>
    <p:extLst>
      <p:ext uri="{BB962C8B-B14F-4D97-AF65-F5344CB8AC3E}">
        <p14:creationId xmlns:p14="http://schemas.microsoft.com/office/powerpoint/2010/main" val="32848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CONVOLUCION 2d – INPUT – KERNEL – OUTPUT - LIMITES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41390" y="4719562"/>
                <a:ext cx="88835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4719562"/>
                <a:ext cx="8883586" cy="148854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375724" y="4257897"/>
            <a:ext cx="341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PROP. CONMUTATIVA</a:t>
            </a:r>
          </a:p>
        </p:txBody>
      </p:sp>
    </p:spTree>
    <p:extLst>
      <p:ext uri="{BB962C8B-B14F-4D97-AF65-F5344CB8AC3E}">
        <p14:creationId xmlns:p14="http://schemas.microsoft.com/office/powerpoint/2010/main" val="15114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FLIPPED CONVOLUTION </a:t>
            </a:r>
            <a:r>
              <a:rPr lang="es-AR" dirty="0" err="1" smtClean="0">
                <a:solidFill>
                  <a:schemeClr val="bg1"/>
                </a:solidFill>
              </a:rPr>
              <a:t>or</a:t>
            </a:r>
            <a:r>
              <a:rPr lang="es-AR" dirty="0" smtClean="0">
                <a:solidFill>
                  <a:schemeClr val="bg1"/>
                </a:solidFill>
              </a:rPr>
              <a:t> CROSS-CORRELATION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⨂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7170057" y="3038885"/>
            <a:ext cx="1" cy="1083172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8149773" y="3038884"/>
            <a:ext cx="7256" cy="1083173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6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26789" y="2425789"/>
            <a:ext cx="5527796" cy="489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err="1" smtClean="0">
                <a:solidFill>
                  <a:schemeClr val="bg1"/>
                </a:solidFill>
              </a:rPr>
              <a:t>Convolución</a:t>
            </a:r>
            <a:r>
              <a:rPr lang="es-AR" dirty="0" smtClean="0">
                <a:solidFill>
                  <a:schemeClr val="bg1"/>
                </a:solidFill>
              </a:rPr>
              <a:t> (ejemplo gráfico 2d)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smtClean="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585" y="643621"/>
            <a:ext cx="6143929" cy="605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3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-1358113" y="101285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CONVOLUCIÓN – REDUCCIÓN DE DIMENCIONES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err="1" smtClean="0">
                <a:solidFill>
                  <a:schemeClr val="bg1"/>
                </a:solidFill>
              </a:rPr>
              <a:t>Convolutional</a:t>
            </a:r>
            <a:r>
              <a:rPr lang="es-AR" sz="3200" dirty="0" smtClean="0">
                <a:solidFill>
                  <a:schemeClr val="bg1"/>
                </a:solidFill>
              </a:rPr>
              <a:t>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3347" b="64902"/>
          <a:stretch/>
        </p:blipFill>
        <p:spPr>
          <a:xfrm>
            <a:off x="822928" y="1822955"/>
            <a:ext cx="4196654" cy="3111903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479998" y="560206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smtClean="0">
                <a:solidFill>
                  <a:schemeClr val="bg1"/>
                </a:solidFill>
              </a:rPr>
              <a:t>CONVOLUCIÓN – REDUCCIÓN DE DIMENCIONES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 sz="3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  <m:d>
                      <m:dPr>
                        <m:begChr m:val="["/>
                        <m:endChr m:val="]"/>
                        <m:ctrlP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3−2+1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4−2+1</m:t>
                        </m:r>
                      </m:e>
                    </m:d>
                  </m:oMath>
                </a14:m>
                <a:r>
                  <a:rPr lang="es-AR" sz="3200" dirty="0" smtClean="0">
                    <a:solidFill>
                      <a:schemeClr val="bg1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s-AR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s-AR" sz="32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  <a:blipFill rotWithShape="0">
                <a:blip r:embed="rId6"/>
                <a:stretch>
                  <a:fillRect t="-11458" b="-3541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552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2848</TotalTime>
  <Words>1226</Words>
  <Application>Microsoft Office PowerPoint</Application>
  <PresentationFormat>Widescreen</PresentationFormat>
  <Paragraphs>335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Cambria Math</vt:lpstr>
      <vt:lpstr>Times New Roman</vt:lpstr>
      <vt:lpstr>Trebuchet MS</vt:lpstr>
      <vt:lpstr>Tw Cen MT</vt:lpstr>
      <vt:lpstr>Wingdings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Marcos</dc:creator>
  <cp:lastModifiedBy>Marcos</cp:lastModifiedBy>
  <cp:revision>105</cp:revision>
  <dcterms:created xsi:type="dcterms:W3CDTF">2021-10-29T16:05:42Z</dcterms:created>
  <dcterms:modified xsi:type="dcterms:W3CDTF">2022-05-26T20:14:57Z</dcterms:modified>
</cp:coreProperties>
</file>

<file path=docProps/thumbnail.jpeg>
</file>